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sv"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sv-SE" dirty="0"/>
              <a:t>EU:s nätverk för lokalt förtroendevalda </a:t>
            </a:r>
            <a:endParaRPr lang="fr-FR" dirty="0"/>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sv-SE" dirty="0"/>
              <a:t>Ett samarbete för att föra EU närmare lokalsamhällena</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sv-SE" sz="4800" b="1" dirty="0">
                <a:solidFill>
                  <a:srgbClr val="003399"/>
                </a:solidFill>
                <a:latin typeface="Arial" panose="020B0604020202020204" pitchFamily="34" charset="0"/>
                <a:cs typeface="Arial" panose="020B0604020202020204" pitchFamily="34" charset="0"/>
              </a:rPr>
              <a:t>Policy för erkännande och vidareutnyttjande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sv-SE" sz="1467" dirty="0">
                <a:solidFill>
                  <a:schemeClr val="bg1">
                    <a:lumMod val="65000"/>
                  </a:schemeClr>
                </a:solidFill>
                <a:latin typeface="Arial"/>
                <a:cs typeface="Arial"/>
              </a:rPr>
              <a:t>Bild x © EU, artist 1, stock.adobe.com </a:t>
            </a:r>
          </a:p>
          <a:p>
            <a:r>
              <a:rPr lang="sv-SE" sz="1467" dirty="0">
                <a:solidFill>
                  <a:schemeClr val="bg1">
                    <a:lumMod val="65000"/>
                  </a:schemeClr>
                </a:solidFill>
                <a:latin typeface="Arial"/>
                <a:cs typeface="Arial"/>
              </a:rPr>
              <a:t>Bild xx © EU, artist 2, stock.adobe.com </a:t>
            </a:r>
          </a:p>
          <a:p>
            <a:r>
              <a:rPr lang="sv-SE" sz="1467" dirty="0">
                <a:solidFill>
                  <a:schemeClr val="bg1">
                    <a:lumMod val="65000"/>
                  </a:schemeClr>
                </a:solidFill>
                <a:latin typeface="Arial"/>
                <a:cs typeface="Arial"/>
              </a:rPr>
              <a:t>Bild xxx © EU </a:t>
            </a:r>
          </a:p>
          <a:p>
            <a:endParaRPr lang="sv-SE" sz="1467" dirty="0">
              <a:solidFill>
                <a:schemeClr val="bg1">
                  <a:lumMod val="65000"/>
                </a:schemeClr>
              </a:solidFill>
              <a:latin typeface="Arial"/>
              <a:cs typeface="Arial"/>
            </a:endParaRPr>
          </a:p>
          <a:p>
            <a:r>
              <a:rPr lang="sv-SE" sz="1467" b="1" dirty="0">
                <a:latin typeface="Arial"/>
                <a:cs typeface="Arial"/>
              </a:rPr>
              <a:t>© Europeiska unionen, 2025 </a:t>
            </a:r>
          </a:p>
          <a:p>
            <a:endParaRPr lang="sv-SE" sz="1467" dirty="0">
              <a:solidFill>
                <a:schemeClr val="bg1">
                  <a:lumMod val="65000"/>
                </a:schemeClr>
              </a:solidFill>
              <a:latin typeface="Arial"/>
              <a:cs typeface="Arial"/>
            </a:endParaRPr>
          </a:p>
          <a:p>
            <a:pPr marL="0" indent="0">
              <a:buNone/>
            </a:pPr>
            <a:endParaRPr lang="sv-SE" sz="1467" dirty="0">
              <a:solidFill>
                <a:schemeClr val="bg1">
                  <a:lumMod val="65000"/>
                </a:schemeClr>
              </a:solidFill>
              <a:latin typeface="Arial"/>
              <a:cs typeface="Arial"/>
            </a:endParaRPr>
          </a:p>
          <a:p>
            <a:pPr marL="0" indent="0">
              <a:buNone/>
            </a:pPr>
            <a:endParaRPr lang="sv-SE" sz="1467" dirty="0">
              <a:solidFill>
                <a:schemeClr val="bg1">
                  <a:lumMod val="65000"/>
                </a:schemeClr>
              </a:solidFill>
              <a:latin typeface="Arial"/>
              <a:cs typeface="Arial"/>
            </a:endParaRPr>
          </a:p>
          <a:p>
            <a:r>
              <a:rPr lang="sv-SE" sz="1467" dirty="0">
                <a:latin typeface="Arial"/>
                <a:cs typeface="Arial"/>
              </a:rPr>
              <a:t>Om inget annat anges är vidareutnyttjande av detta dokument tillåtet enligt licensen Creative Commons Erkännande 4.0 Internationell (CC BY 4.0) (</a:t>
            </a:r>
            <a:r>
              <a:rPr lang="sv-SE" sz="1467" dirty="0">
                <a:solidFill>
                  <a:schemeClr val="bg1">
                    <a:lumMod val="65000"/>
                  </a:schemeClr>
                </a:solidFill>
                <a:latin typeface="Arial"/>
                <a:cs typeface="Arial"/>
                <a:hlinkClick r:id="rId2"/>
              </a:rPr>
              <a:t>https://creativecommons.org/licenses/by/4.0/deed.sv</a:t>
            </a:r>
            <a:r>
              <a:rPr lang="sv-SE" sz="1467" dirty="0">
                <a:latin typeface="Arial"/>
                <a:cs typeface="Arial"/>
              </a:rPr>
              <a:t>). Det innebär att vidareutnyttjande är tillåtet under förutsättning att upphovsrättsinnehavaren anges korrekt och att det framgår om ändringar har gjorts. </a:t>
            </a:r>
          </a:p>
          <a:p>
            <a:r>
              <a:rPr lang="sv-SE" sz="1467" dirty="0">
                <a:latin typeface="Arial"/>
                <a:cs typeface="Arial"/>
              </a:rPr>
              <a:t>Tillstånd för användning eller mångfaldigande av delar som inte ägs av Europeiska unionen kan behöva sökas direkt från respektive upphovsrättsinnehavare. Ytterligare rättigheter måste därför erhållas om ett visst innehåll innefattar verk av tredje part. Om tillstånd beviljas upphävs och ersätts det allmänna tillstånd som nämns ovan, och eventuella begränsningar av materialets användning ska tydligt anges.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3.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1</TotalTime>
  <Words>174</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Policy för erkännande och vidareutnyttjande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2025-07-23T12:28:35Z</dcterms:created>
  <dcterms:modified xsi:type="dcterms:W3CDTF">2025-07-23T12:29:56Z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