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el-GR" dirty="0"/>
              <a:t>Δίκτυο Τοπικών Συμβούλων της ΕΕ </a:t>
            </a:r>
            <a:endParaRPr lang="fr-FR" dirty="0"/>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8590221" cy="1227137"/>
          </a:xfrm>
        </p:spPr>
        <p:txBody>
          <a:bodyPr/>
          <a:lstStyle/>
          <a:p>
            <a:r>
              <a:rPr lang="el-GR" dirty="0"/>
              <a:t>Συνεργαζόμαστε για να φέρουμε την Ευρώπη πιο κοντά στις τοπικές κοινότητες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el-GR" sz="4800" b="1" dirty="0">
                <a:solidFill>
                  <a:srgbClr val="003399"/>
                </a:solidFill>
                <a:latin typeface="Arial" panose="020B0604020202020204" pitchFamily="34" charset="0"/>
                <a:cs typeface="Arial" panose="020B0604020202020204" pitchFamily="34" charset="0"/>
              </a:rPr>
              <a:t>Πολιτική αναγνωρίσεων και περαιτέρω χρήσης περιεχομένου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el-GR" sz="1467" dirty="0">
                <a:solidFill>
                  <a:schemeClr val="bg1">
                    <a:lumMod val="65000"/>
                  </a:schemeClr>
                </a:solidFill>
                <a:latin typeface="Arial"/>
                <a:cs typeface="Arial"/>
              </a:rPr>
              <a:t>Διαφάνεια x © EU, artist 1, stock.adobe.com </a:t>
            </a:r>
          </a:p>
          <a:p>
            <a:r>
              <a:rPr lang="el-GR" sz="1467" dirty="0">
                <a:solidFill>
                  <a:schemeClr val="bg1">
                    <a:lumMod val="65000"/>
                  </a:schemeClr>
                </a:solidFill>
                <a:latin typeface="Arial"/>
                <a:cs typeface="Arial"/>
              </a:rPr>
              <a:t>Διαφάνεια xx © EU, artist 2, stock.adobe.com </a:t>
            </a:r>
          </a:p>
          <a:p>
            <a:r>
              <a:rPr lang="el-GR" sz="1467" dirty="0">
                <a:solidFill>
                  <a:schemeClr val="bg1">
                    <a:lumMod val="65000"/>
                  </a:schemeClr>
                </a:solidFill>
                <a:latin typeface="Arial"/>
                <a:cs typeface="Arial"/>
              </a:rPr>
              <a:t>Διαφάνεια xxx © EU </a:t>
            </a:r>
          </a:p>
          <a:p>
            <a:endParaRPr lang="el-GR" sz="1467" dirty="0">
              <a:solidFill>
                <a:schemeClr val="bg1">
                  <a:lumMod val="65000"/>
                </a:schemeClr>
              </a:solidFill>
              <a:latin typeface="Arial"/>
              <a:cs typeface="Arial"/>
            </a:endParaRPr>
          </a:p>
          <a:p>
            <a:r>
              <a:rPr lang="el-GR" sz="1467" b="1" dirty="0">
                <a:latin typeface="Arial"/>
                <a:cs typeface="Arial"/>
              </a:rPr>
              <a:t>© Ευρωπαϊκή Ένωση, 2025 </a:t>
            </a:r>
            <a:endParaRPr lang="en-GB" sz="1467" b="1">
              <a:latin typeface="Arial"/>
              <a:cs typeface="Arial"/>
            </a:endParaRPr>
          </a:p>
          <a:p>
            <a:pPr marL="0" indent="0">
              <a:buNone/>
            </a:pPr>
            <a:endParaRPr lang="el-GR" sz="1467" dirty="0">
              <a:solidFill>
                <a:schemeClr val="bg1">
                  <a:lumMod val="65000"/>
                </a:schemeClr>
              </a:solidFill>
              <a:latin typeface="Arial"/>
              <a:cs typeface="Arial"/>
            </a:endParaRPr>
          </a:p>
          <a:p>
            <a:pPr marL="0" indent="0">
              <a:buNone/>
            </a:pPr>
            <a:endParaRPr lang="en-GB" sz="1467" dirty="0">
              <a:solidFill>
                <a:schemeClr val="bg1">
                  <a:lumMod val="65000"/>
                </a:schemeClr>
              </a:solidFill>
              <a:latin typeface="Arial"/>
              <a:cs typeface="Arial"/>
            </a:endParaRPr>
          </a:p>
          <a:p>
            <a:pPr marL="0" indent="0">
              <a:buNone/>
            </a:pPr>
            <a:endParaRPr lang="el-GR" sz="1467" dirty="0">
              <a:solidFill>
                <a:schemeClr val="bg1">
                  <a:lumMod val="65000"/>
                </a:schemeClr>
              </a:solidFill>
              <a:latin typeface="Arial"/>
              <a:cs typeface="Arial"/>
            </a:endParaRPr>
          </a:p>
          <a:p>
            <a:r>
              <a:rPr lang="el-GR" sz="1467" dirty="0">
                <a:latin typeface="Arial"/>
                <a:cs typeface="Arial"/>
              </a:rPr>
              <a:t>Εκτός εάν ορίζεται διαφορετικά, η περαιτέρω χρήση του παρόντος εγγράφου επιτρέπεται βάσει της άδειας Commons Attribution 4.0 International (CCBY 4.0) (</a:t>
            </a:r>
            <a:r>
              <a:rPr lang="el-GR" sz="1467" dirty="0">
                <a:solidFill>
                  <a:schemeClr val="bg1">
                    <a:lumMod val="65000"/>
                  </a:schemeClr>
                </a:solidFill>
                <a:latin typeface="Arial"/>
                <a:cs typeface="Arial"/>
                <a:hlinkClick r:id="rId2"/>
              </a:rPr>
              <a:t>https://creativecommons.org/licenses/by/4.0</a:t>
            </a:r>
            <a:r>
              <a:rPr lang="el-GR" sz="1467" dirty="0">
                <a:latin typeface="Arial"/>
                <a:cs typeface="Arial"/>
              </a:rPr>
              <a:t>). Αυτό σημαίνει ότι επιτρέπεται η περαιτέρω χρήση υπό την προϋπόθεση ότι αναφέρεται η πηγή και επισημαίνονται οι τυχόν αλλαγές. </a:t>
            </a:r>
          </a:p>
          <a:p>
            <a:r>
              <a:rPr lang="el-GR" sz="1467" dirty="0">
                <a:latin typeface="Arial"/>
                <a:cs typeface="Arial"/>
              </a:rPr>
              <a:t>Η άδεια για κάθε χρήση ή αναπαραγωγή στοιχείων που δεν ανήκουν στην Ευρωπαϊκή Ένωση ενδέχεται να πρέπει να ζητηθεί απευθείας από τους κατόχους των αντίστοιχων δικαιωμάτων πνευματικής ιδιοκτησίας. Κατά συνέπεια, εάν συγκεκριμένο περιεχόμενο περιλαμβάνει έργα τρίτων, υποχρεούστε να μεριμνήσετε για την απόκτηση των αναγκαίων δικαιωμάτων. Όταν λαμβάνεται άδεια, η άδεια αυτή ακυρώνει και αντικαθιστά την ανωτέρω γενική άδεια και αναφέρει σαφώς τυχόν περιορισμούς στη χρήση.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1</TotalTime>
  <Words>184</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Πολιτική αναγνωρίσεων και περαιτέρω χρήσης περιεχομένου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2025-07-23T09:33:34Z</dcterms:created>
  <dcterms:modified xsi:type="dcterms:W3CDTF">2025-07-23T09:35:26Z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